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7" r:id="rId2"/>
    <p:sldId id="278" r:id="rId3"/>
    <p:sldId id="277" r:id="rId4"/>
    <p:sldId id="259" r:id="rId5"/>
    <p:sldId id="258" r:id="rId6"/>
    <p:sldId id="260" r:id="rId7"/>
    <p:sldId id="283" r:id="rId8"/>
    <p:sldId id="279" r:id="rId9"/>
    <p:sldId id="263" r:id="rId10"/>
    <p:sldId id="286" r:id="rId11"/>
    <p:sldId id="265" r:id="rId12"/>
    <p:sldId id="285" r:id="rId13"/>
    <p:sldId id="273" r:id="rId14"/>
  </p:sldIdLst>
  <p:sldSz cx="9144000" cy="6858000" type="screen4x3"/>
  <p:notesSz cx="6858000" cy="9144000"/>
  <p:embeddedFontLst>
    <p:embeddedFont>
      <p:font typeface=".VnArabiaH" panose="020B7200000000000000" pitchFamily="34" charset="0"/>
      <p:regular r:id="rId16"/>
    </p:embeddedFont>
    <p:embeddedFont>
      <p:font typeface="Wingdings 3" panose="05040102010807070707" pitchFamily="18" charset="2"/>
      <p:regular r:id="rId17"/>
    </p:embeddedFont>
    <p:embeddedFont>
      <p:font typeface=".VnHelvetInsH" panose="020B7200000000000000" pitchFamily="34" charset="0"/>
      <p:regular r:id="rId18"/>
    </p:embeddedFont>
    <p:embeddedFont>
      <p:font typeface=".VnMysticalH" panose="020B7200000000000000" pitchFamily="34" charset="0"/>
      <p:regular r:id="rId19"/>
    </p:embeddedFont>
    <p:embeddedFont>
      <p:font typeface=".VnBahamasBH" panose="020BE200000000000000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0000"/>
    <a:srgbClr val="FF33CC"/>
    <a:srgbClr val="9900CC"/>
    <a:srgbClr val="FF3399"/>
    <a:srgbClr val="006600"/>
    <a:srgbClr val="FF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F84D6-B003-4C6B-AF4B-2D5FE115B425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7C846F-2D59-4D44-81DB-A905EE5B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53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043AF-1ED0-42B7-9D75-4B365507BE1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2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C846F-2D59-4D44-81DB-A905EE5B3C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E558-D944-468A-939B-67FDACD66A43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A233-6318-4803-9E22-A8E4B8577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7FFD-797E-4EF5-B975-59D1405A70AE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DFC3-0AC0-453E-A504-8108DD205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97D6-D76C-4AF9-81CD-30E4841571F7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71B8-B622-4A81-8A83-95D98D1D6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D44E-3FAC-4E65-8EF1-B3F1862FE430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975C-567A-4883-B0BF-4A658D2D4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8BD6-D3BE-4527-87AA-FBD9F4BB795A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A691-D624-4A45-A429-D5D1A23A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8378-9690-452B-A90D-C147B5731906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9759-3AE9-4FBF-9914-07AA4E54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7418-B47D-4DD6-9393-B1AC0ECF84AA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B77C-224E-42BE-9E90-22794E4D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909B-A0ED-4F60-A8F8-7130BA261DB1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E878-4F6D-4D3C-A0E3-64968FB6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4F68-F96E-4D83-86AE-D2869385A4D3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7787-82BD-4659-AF53-6918122A0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B696-EAC6-4CD1-85F7-90937C240461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6E96-67F4-4285-A7EF-6A1D63A5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3371-748B-461E-8A21-A214BD6FE38F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C581-B9C8-484D-A77F-206D9E036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18C3E-89B4-4D9A-9083-1735C56BAB4B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86566-BF17-40DB-98F0-6AFA548F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Quang%20Minh/Cong/Luyen%20tap/Kiem%20tra%20bai%20cu.ppt#-1,1,I. Ch&#247;a b&#181;i t&#203;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acher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22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.VnMysticalH" pitchFamily="34" charset="0"/>
              </a:rPr>
              <a:t>NhiÖt liÖt chµo mõng c¸c thÇy c« gi¸o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.VnBahamasBH" pitchFamily="34" charset="0"/>
              </a:rPr>
              <a:t>vÒ dù giê chuyªn ®Ò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457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folHlink"/>
                </a:solidFill>
                <a:latin typeface=".VnArabiaH" pitchFamily="34" charset="0"/>
              </a:rPr>
              <a:t>M«n</a:t>
            </a:r>
            <a:r>
              <a:rPr lang="en-US" altLang="en-US" sz="4000" b="1" dirty="0">
                <a:solidFill>
                  <a:schemeClr val="folHlink"/>
                </a:solidFill>
                <a:latin typeface=".VnArabiaH" pitchFamily="34" charset="0"/>
              </a:rPr>
              <a:t>: </a:t>
            </a:r>
            <a:r>
              <a:rPr lang="en-US" altLang="en-US" sz="4000" b="1">
                <a:solidFill>
                  <a:schemeClr val="folHlink"/>
                </a:solidFill>
                <a:latin typeface=".VnArabiaH" pitchFamily="34" charset="0"/>
              </a:rPr>
              <a:t>H×nh</a:t>
            </a:r>
            <a:r>
              <a:rPr lang="en-US" altLang="en-US" sz="4000" b="1" dirty="0">
                <a:solidFill>
                  <a:schemeClr val="folHlink"/>
                </a:solidFill>
                <a:latin typeface=".VnArabiaH" pitchFamily="34" charset="0"/>
              </a:rPr>
              <a:t> </a:t>
            </a:r>
            <a:r>
              <a:rPr lang="en-US" altLang="en-US" sz="4000" b="1" dirty="0" err="1">
                <a:solidFill>
                  <a:schemeClr val="folHlink"/>
                </a:solidFill>
                <a:latin typeface=".VnArabiaH" pitchFamily="34" charset="0"/>
              </a:rPr>
              <a:t>häc</a:t>
            </a:r>
            <a:r>
              <a:rPr lang="en-US" altLang="en-US" sz="4000" b="1" dirty="0">
                <a:solidFill>
                  <a:schemeClr val="folHlink"/>
                </a:solidFill>
                <a:latin typeface=".VnArabiaH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folHlink"/>
                </a:solidFill>
                <a:latin typeface=".VnArabiaH" pitchFamily="34" charset="0"/>
              </a:rPr>
              <a:t>líp</a:t>
            </a:r>
            <a:r>
              <a:rPr lang="en-US" altLang="en-US" sz="4000" b="1" dirty="0">
                <a:solidFill>
                  <a:schemeClr val="folHlink"/>
                </a:solidFill>
                <a:latin typeface=".VnArabiaH" pitchFamily="34" charset="0"/>
              </a:rPr>
              <a:t> 9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64638" cy="6858000"/>
            <a:chOff x="0" y="0"/>
            <a:chExt cx="5773" cy="4320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0" y="96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3" y="4205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96" y="0"/>
              <a:ext cx="0" cy="432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5664" y="0"/>
              <a:ext cx="0" cy="432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0" name="Picture 10" descr="j029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18684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27381" r="25223" b="19003"/>
          <a:stretch/>
        </p:blipFill>
        <p:spPr bwMode="auto">
          <a:xfrm>
            <a:off x="1153917" y="2011635"/>
            <a:ext cx="7125163" cy="427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4424363" y="2914650"/>
            <a:ext cx="196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588963" y="633413"/>
            <a:ext cx="811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d) </a:t>
            </a:r>
            <a:r>
              <a:rPr lang="en-US" sz="2000" b="1" dirty="0" err="1">
                <a:solidFill>
                  <a:srgbClr val="FF0000"/>
                </a:solidFill>
              </a:rPr>
              <a:t>Chứng</a:t>
            </a:r>
            <a:r>
              <a:rPr lang="en-US" sz="2000" b="1" dirty="0">
                <a:solidFill>
                  <a:srgbClr val="FF0000"/>
                </a:solidFill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</a:rPr>
              <a:t>rằng</a:t>
            </a:r>
            <a:r>
              <a:rPr lang="en-US" sz="2000" b="1" dirty="0">
                <a:solidFill>
                  <a:srgbClr val="FF0000"/>
                </a:solidFill>
              </a:rPr>
              <a:t>: HK </a:t>
            </a:r>
            <a:r>
              <a:rPr lang="en-US" sz="2000" b="1" dirty="0" err="1">
                <a:solidFill>
                  <a:srgbClr val="FF0000"/>
                </a:solidFill>
              </a:rPr>
              <a:t>là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tiếp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tuyến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chung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tiếp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 3" pitchFamily="18" charset="2"/>
              </a:rPr>
              <a:t>HME </a:t>
            </a:r>
            <a:r>
              <a:rPr lang="en-US" sz="2000" b="1" dirty="0" err="1">
                <a:solidFill>
                  <a:srgbClr val="FF0000"/>
                </a:solidFill>
                <a:sym typeface="Wingdings 3" pitchFamily="18" charset="2"/>
              </a:rPr>
              <a:t>và</a:t>
            </a:r>
            <a:r>
              <a:rPr lang="en-US" sz="2000" b="1" dirty="0">
                <a:solidFill>
                  <a:srgbClr val="FF0000"/>
                </a:solidFill>
                <a:sym typeface="Wingdings 3" pitchFamily="18" charset="2"/>
              </a:rPr>
              <a:t> MKF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4907586" y="4243563"/>
            <a:ext cx="197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1</a:t>
            </a:r>
          </a:p>
        </p:txBody>
      </p:sp>
      <p:pic>
        <p:nvPicPr>
          <p:cNvPr id="1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34479" r="78906" b="58923"/>
          <a:stretch>
            <a:fillRect/>
          </a:stretch>
        </p:blipFill>
        <p:spPr bwMode="auto">
          <a:xfrm>
            <a:off x="5737722" y="3687602"/>
            <a:ext cx="352177" cy="3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 bwMode="auto">
          <a:xfrm flipH="1">
            <a:off x="5722001" y="3782927"/>
            <a:ext cx="45719" cy="466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30612" y="4762544"/>
            <a:ext cx="431827" cy="188406"/>
            <a:chOff x="8372575" y="5528554"/>
            <a:chExt cx="431827" cy="184737"/>
          </a:xfrm>
        </p:grpSpPr>
        <p:pic>
          <p:nvPicPr>
            <p:cNvPr id="21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7" t="35562" r="70001" b="60132"/>
            <a:stretch>
              <a:fillRect/>
            </a:stretch>
          </p:blipFill>
          <p:spPr bwMode="auto">
            <a:xfrm>
              <a:off x="8538769" y="5528554"/>
              <a:ext cx="265633" cy="18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 bwMode="auto">
            <a:xfrm flipH="1">
              <a:off x="8372575" y="5595460"/>
              <a:ext cx="46038" cy="50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5031683" y="4428229"/>
            <a:ext cx="882127" cy="855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5001203" y="3100229"/>
            <a:ext cx="1423572" cy="14517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9503" y="4145589"/>
            <a:ext cx="1634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051" name="Straight Connector 2050"/>
          <p:cNvCxnSpPr/>
          <p:nvPr/>
        </p:nvCxnSpPr>
        <p:spPr bwMode="auto">
          <a:xfrm>
            <a:off x="4971614" y="3831273"/>
            <a:ext cx="26533" cy="10473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6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7000" r="43937" b="30625"/>
          <a:stretch/>
        </p:blipFill>
        <p:spPr bwMode="auto">
          <a:xfrm>
            <a:off x="1384386" y="1336675"/>
            <a:ext cx="7452451" cy="40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27553" y="641668"/>
            <a:ext cx="849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Định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định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bởi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tuyến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cung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87624" y="6149158"/>
            <a:ext cx="864235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T</a:t>
            </a:r>
            <a:r>
              <a:rPr lang="en-US" sz="2400" dirty="0" err="1" smtClean="0"/>
              <a:t>hì</a:t>
            </a:r>
            <a:r>
              <a:rPr lang="en-US" sz="2400" dirty="0" smtClean="0"/>
              <a:t>  Ax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tia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tuyến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(O)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3608" y="5291764"/>
            <a:ext cx="8642350" cy="718979"/>
            <a:chOff x="1043608" y="5066348"/>
            <a:chExt cx="8642350" cy="71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6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043608" y="5066348"/>
                  <a:ext cx="8642350" cy="718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400" dirty="0" smtClean="0"/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𝑥𝐴𝐵</m:t>
                          </m:r>
                        </m:e>
                      </m:acc>
                    </m:oMath>
                  </a14:m>
                  <a:r>
                    <a:rPr lang="en-US" sz="2400" dirty="0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và</a:t>
                  </a:r>
                  <a:r>
                    <a:rPr lang="en-US" sz="2400" dirty="0" smtClean="0"/>
                    <a:t> AB </a:t>
                  </a:r>
                  <a:r>
                    <a:rPr lang="en-US" sz="2400" dirty="0" err="1" smtClean="0"/>
                    <a:t>nằm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bên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trong</a:t>
                  </a:r>
                  <a:r>
                    <a:rPr lang="en-US" sz="2400" dirty="0" smtClean="0"/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𝑥𝐴𝐵</m:t>
                          </m:r>
                        </m:e>
                      </m:acc>
                    </m:oMath>
                  </a14:m>
                  <a:r>
                    <a:rPr lang="en-US" sz="2400" dirty="0" smtClean="0"/>
                    <a:t>.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268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3608" y="5066348"/>
                  <a:ext cx="8642350" cy="7189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58" b="-42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/>
            <p:cNvSpPr/>
            <p:nvPr/>
          </p:nvSpPr>
          <p:spPr bwMode="auto">
            <a:xfrm rot="19660041">
              <a:off x="2719705" y="5125403"/>
              <a:ext cx="465138" cy="288925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Arc 10"/>
            <p:cNvSpPr/>
            <p:nvPr/>
          </p:nvSpPr>
          <p:spPr bwMode="auto">
            <a:xfrm rot="19660041">
              <a:off x="3481705" y="5293043"/>
              <a:ext cx="465138" cy="288925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3191145" y="1788056"/>
            <a:ext cx="2548223" cy="295402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5830251">
            <a:off x="1730641" y="1655020"/>
            <a:ext cx="3302815" cy="2866651"/>
          </a:xfrm>
          <a:prstGeom prst="arc">
            <a:avLst>
              <a:gd name="adj1" fmla="val 1513616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2186" y="2659008"/>
            <a:ext cx="64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184795" y="4729390"/>
            <a:ext cx="52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4" name="Arc 3"/>
          <p:cNvSpPr/>
          <p:nvPr/>
        </p:nvSpPr>
        <p:spPr bwMode="auto">
          <a:xfrm>
            <a:off x="2815274" y="4467226"/>
            <a:ext cx="731360" cy="647700"/>
          </a:xfrm>
          <a:prstGeom prst="arc">
            <a:avLst>
              <a:gd name="adj1" fmla="val 18064742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27381" r="25223" b="19003"/>
          <a:stretch/>
        </p:blipFill>
        <p:spPr bwMode="auto">
          <a:xfrm>
            <a:off x="1153917" y="2011635"/>
            <a:ext cx="7125163" cy="427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4424363" y="2914650"/>
            <a:ext cx="196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588963" y="633413"/>
            <a:ext cx="811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d) </a:t>
            </a:r>
            <a:r>
              <a:rPr lang="en-US" sz="2000" b="1" dirty="0" err="1">
                <a:solidFill>
                  <a:srgbClr val="FF0000"/>
                </a:solidFill>
              </a:rPr>
              <a:t>Chứng</a:t>
            </a:r>
            <a:r>
              <a:rPr lang="en-US" sz="2000" b="1" dirty="0">
                <a:solidFill>
                  <a:srgbClr val="FF0000"/>
                </a:solidFill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</a:rPr>
              <a:t>rằng</a:t>
            </a:r>
            <a:r>
              <a:rPr lang="en-US" sz="2000" b="1" dirty="0">
                <a:solidFill>
                  <a:srgbClr val="FF0000"/>
                </a:solidFill>
              </a:rPr>
              <a:t>: HK </a:t>
            </a:r>
            <a:r>
              <a:rPr lang="en-US" sz="2000" b="1" dirty="0" err="1">
                <a:solidFill>
                  <a:srgbClr val="FF0000"/>
                </a:solidFill>
              </a:rPr>
              <a:t>là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tiếp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tuyến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chung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tiếp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 3" pitchFamily="18" charset="2"/>
              </a:rPr>
              <a:t>HME </a:t>
            </a:r>
            <a:r>
              <a:rPr lang="en-US" sz="2000" b="1" dirty="0" err="1">
                <a:solidFill>
                  <a:srgbClr val="FF0000"/>
                </a:solidFill>
                <a:sym typeface="Wingdings 3" pitchFamily="18" charset="2"/>
              </a:rPr>
              <a:t>và</a:t>
            </a:r>
            <a:r>
              <a:rPr lang="en-US" sz="2000" b="1" dirty="0">
                <a:solidFill>
                  <a:srgbClr val="FF0000"/>
                </a:solidFill>
                <a:sym typeface="Wingdings 3" pitchFamily="18" charset="2"/>
              </a:rPr>
              <a:t> MKF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51" name="Straight Connector 2050"/>
          <p:cNvCxnSpPr/>
          <p:nvPr/>
        </p:nvCxnSpPr>
        <p:spPr bwMode="auto">
          <a:xfrm>
            <a:off x="4972686" y="3831273"/>
            <a:ext cx="26533" cy="10473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4907586" y="4243563"/>
            <a:ext cx="197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501946" y="2783523"/>
            <a:ext cx="615948" cy="1047750"/>
            <a:chOff x="5458879" y="2417764"/>
            <a:chExt cx="616493" cy="1047749"/>
          </a:xfrm>
        </p:grpSpPr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458879" y="2917684"/>
              <a:ext cx="197854" cy="54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Arc 12"/>
            <p:cNvSpPr/>
            <p:nvPr/>
          </p:nvSpPr>
          <p:spPr bwMode="auto">
            <a:xfrm rot="7629527">
              <a:off x="5519514" y="2444517"/>
              <a:ext cx="582611" cy="529105"/>
            </a:xfrm>
            <a:prstGeom prst="arc">
              <a:avLst>
                <a:gd name="adj1" fmla="val 19732480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34479" r="78906" b="58923"/>
          <a:stretch>
            <a:fillRect/>
          </a:stretch>
        </p:blipFill>
        <p:spPr bwMode="auto">
          <a:xfrm>
            <a:off x="5737722" y="3687602"/>
            <a:ext cx="352177" cy="3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 bwMode="auto">
          <a:xfrm flipH="1">
            <a:off x="5722001" y="3782927"/>
            <a:ext cx="45719" cy="466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30612" y="4754924"/>
            <a:ext cx="416587" cy="188406"/>
            <a:chOff x="8372575" y="5528554"/>
            <a:chExt cx="416587" cy="184737"/>
          </a:xfrm>
        </p:grpSpPr>
        <p:pic>
          <p:nvPicPr>
            <p:cNvPr id="21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7" t="35562" r="70001" b="60132"/>
            <a:stretch>
              <a:fillRect/>
            </a:stretch>
          </p:blipFill>
          <p:spPr bwMode="auto">
            <a:xfrm>
              <a:off x="8523529" y="5528554"/>
              <a:ext cx="265633" cy="18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 bwMode="auto">
            <a:xfrm flipH="1">
              <a:off x="8372575" y="5595460"/>
              <a:ext cx="46038" cy="50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5031683" y="4428229"/>
            <a:ext cx="882127" cy="855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5001203" y="3100229"/>
            <a:ext cx="1423572" cy="14517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282248" y="4821850"/>
            <a:ext cx="936625" cy="902015"/>
            <a:chOff x="5230813" y="4724105"/>
            <a:chExt cx="936625" cy="902055"/>
          </a:xfrm>
        </p:grpSpPr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5254842" y="4724105"/>
              <a:ext cx="197346" cy="33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2</a:t>
              </a:r>
            </a:p>
          </p:txBody>
        </p:sp>
        <p:sp>
          <p:nvSpPr>
            <p:cNvPr id="25" name="Arc 24"/>
            <p:cNvSpPr/>
            <p:nvPr/>
          </p:nvSpPr>
          <p:spPr bwMode="auto">
            <a:xfrm rot="14946610">
              <a:off x="5339543" y="4798264"/>
              <a:ext cx="719166" cy="936625"/>
            </a:xfrm>
            <a:prstGeom prst="arc">
              <a:avLst>
                <a:gd name="adj1" fmla="val 19856563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5445125" y="4929198"/>
              <a:ext cx="84138" cy="100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459923" y="4408191"/>
            <a:ext cx="936625" cy="943610"/>
            <a:chOff x="4296676" y="4316272"/>
            <a:chExt cx="936625" cy="943930"/>
          </a:xfrm>
        </p:grpSpPr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4780814" y="4316272"/>
              <a:ext cx="232640" cy="307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 dirty="0"/>
                <a:t>2</a:t>
              </a:r>
            </a:p>
          </p:txBody>
        </p:sp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4296676" y="4540818"/>
              <a:ext cx="936625" cy="719384"/>
              <a:chOff x="4296676" y="4540818"/>
              <a:chExt cx="936625" cy="719384"/>
            </a:xfrm>
          </p:grpSpPr>
          <p:sp>
            <p:nvSpPr>
              <p:cNvPr id="31" name="Arc 30"/>
              <p:cNvSpPr/>
              <p:nvPr/>
            </p:nvSpPr>
            <p:spPr bwMode="auto">
              <a:xfrm rot="18456819">
                <a:off x="4405297" y="4432197"/>
                <a:ext cx="719384" cy="936625"/>
              </a:xfrm>
              <a:prstGeom prst="arc">
                <a:avLst>
                  <a:gd name="adj1" fmla="val 19856563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4896308" y="4549520"/>
                <a:ext cx="52579" cy="74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38" name="Group 3"/>
          <p:cNvGrpSpPr>
            <a:grpSpLocks/>
          </p:cNvGrpSpPr>
          <p:nvPr/>
        </p:nvGrpSpPr>
        <p:grpSpPr bwMode="auto">
          <a:xfrm>
            <a:off x="4616143" y="3392805"/>
            <a:ext cx="897575" cy="901383"/>
            <a:chOff x="4262438" y="2349500"/>
            <a:chExt cx="898010" cy="900615"/>
          </a:xfrm>
        </p:grpSpPr>
        <p:sp>
          <p:nvSpPr>
            <p:cNvPr id="27" name="Arc 26"/>
            <p:cNvSpPr/>
            <p:nvPr/>
          </p:nvSpPr>
          <p:spPr>
            <a:xfrm rot="4428572">
              <a:off x="4183485" y="2428453"/>
              <a:ext cx="686802" cy="528895"/>
            </a:xfrm>
            <a:prstGeom prst="arc">
              <a:avLst>
                <a:gd name="adj1" fmla="val 20220813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7" name="TextBox 29"/>
            <p:cNvSpPr txBox="1">
              <a:spLocks noChangeArrowheads="1"/>
            </p:cNvSpPr>
            <p:nvPr/>
          </p:nvSpPr>
          <p:spPr bwMode="auto">
            <a:xfrm>
              <a:off x="4615936" y="2881815"/>
              <a:ext cx="5445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9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97396" y="4875654"/>
                <a:ext cx="2578518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BHD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DKM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96" y="4875654"/>
                <a:ext cx="2578518" cy="534762"/>
              </a:xfrm>
              <a:prstGeom prst="rect">
                <a:avLst/>
              </a:prstGeom>
              <a:blipFill rotWithShape="1">
                <a:blip r:embed="rId2"/>
                <a:stretch>
                  <a:fillRect l="-4728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334094" y="528717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2) HK </a:t>
            </a:r>
            <a:r>
              <a:rPr lang="en-US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⊥</a:t>
            </a:r>
            <a:r>
              <a:rPr lang="en-US" sz="2800" dirty="0" smtClean="0">
                <a:solidFill>
                  <a:srgbClr val="FF0000"/>
                </a:solidFill>
              </a:rPr>
              <a:t> DM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82548" y="5840489"/>
            <a:ext cx="289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3) MH.KC =MK.HB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68" y="4793290"/>
            <a:ext cx="31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Chứng minh </a:t>
            </a:r>
            <a:r>
              <a:rPr lang="en-US" sz="2800" dirty="0" err="1" smtClean="0">
                <a:solidFill>
                  <a:srgbClr val="FF0000"/>
                </a:solidFill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33056" r="29019" b="20160"/>
          <a:stretch/>
        </p:blipFill>
        <p:spPr bwMode="auto">
          <a:xfrm>
            <a:off x="1314036" y="612456"/>
            <a:ext cx="7031744" cy="418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5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/>
        </p:nvCxnSpPr>
        <p:spPr>
          <a:xfrm>
            <a:off x="1841432" y="2355098"/>
            <a:ext cx="180020" cy="49321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3" idx="2"/>
          </p:cNvCxnSpPr>
          <p:nvPr/>
        </p:nvCxnSpPr>
        <p:spPr>
          <a:xfrm flipH="1">
            <a:off x="7798999" y="4414268"/>
            <a:ext cx="338231" cy="467337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03541" y="4855893"/>
            <a:ext cx="395079" cy="351429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728" y="178578"/>
            <a:ext cx="7499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Nêu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dấu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hiệu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nhận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biết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tứ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giác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nội</a:t>
            </a:r>
            <a:r>
              <a:rPr lang="en-US" sz="3200" b="1" dirty="0">
                <a:solidFill>
                  <a:srgbClr val="FF33CC"/>
                </a:solidFill>
              </a:rPr>
              <a:t> </a:t>
            </a:r>
            <a:r>
              <a:rPr lang="en-US" sz="3200" b="1" dirty="0" err="1">
                <a:solidFill>
                  <a:srgbClr val="FF33CC"/>
                </a:solidFill>
              </a:rPr>
              <a:t>tiếp</a:t>
            </a:r>
            <a:r>
              <a:rPr lang="en-US" sz="3200" b="1" dirty="0">
                <a:solidFill>
                  <a:srgbClr val="FF33CC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t="31334" r="45312" b="27667"/>
          <a:stretch/>
        </p:blipFill>
        <p:spPr bwMode="auto">
          <a:xfrm>
            <a:off x="3500389" y="5009516"/>
            <a:ext cx="2583779" cy="182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ck Arc 6"/>
          <p:cNvSpPr/>
          <p:nvPr/>
        </p:nvSpPr>
        <p:spPr bwMode="auto">
          <a:xfrm rot="20695895" flipV="1">
            <a:off x="3999808" y="5358931"/>
            <a:ext cx="225481" cy="113209"/>
          </a:xfrm>
          <a:prstGeom prst="blockArc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 bwMode="auto">
          <a:xfrm rot="2279631" flipV="1">
            <a:off x="5029639" y="5781485"/>
            <a:ext cx="200647" cy="143475"/>
          </a:xfrm>
          <a:prstGeom prst="blockArc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 bwMode="auto">
          <a:xfrm rot="20695895" flipV="1">
            <a:off x="4027856" y="5270598"/>
            <a:ext cx="176112" cy="92074"/>
          </a:xfrm>
          <a:prstGeom prst="blockArc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119476" y="5309708"/>
            <a:ext cx="3364" cy="885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ck Arc 10"/>
          <p:cNvSpPr/>
          <p:nvPr/>
        </p:nvSpPr>
        <p:spPr bwMode="auto">
          <a:xfrm rot="14284946" flipV="1">
            <a:off x="5115987" y="6178050"/>
            <a:ext cx="176112" cy="92074"/>
          </a:xfrm>
          <a:prstGeom prst="blockArc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5204043" y="6196379"/>
            <a:ext cx="85632" cy="48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/>
          <p:cNvSpPr/>
          <p:nvPr/>
        </p:nvSpPr>
        <p:spPr bwMode="auto">
          <a:xfrm rot="8778999" flipV="1">
            <a:off x="4993326" y="6198487"/>
            <a:ext cx="182797" cy="76991"/>
          </a:xfrm>
          <a:prstGeom prst="blockArc">
            <a:avLst/>
          </a:prstGeom>
          <a:solidFill>
            <a:srgbClr val="9900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 bwMode="auto">
          <a:xfrm rot="8778999" flipV="1">
            <a:off x="5051902" y="6222058"/>
            <a:ext cx="135685" cy="54180"/>
          </a:xfrm>
          <a:prstGeom prst="blockArc">
            <a:avLst/>
          </a:prstGeom>
          <a:solidFill>
            <a:srgbClr val="9900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281998" y="6120972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998737" y="5835219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1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4087909" y="5419047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47664" y="4579877"/>
            <a:ext cx="2904708" cy="649323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52372" y="4403365"/>
            <a:ext cx="3396827" cy="47824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245549" y="3925125"/>
                <a:ext cx="1740133" cy="930768"/>
              </a:xfrm>
              <a:prstGeom prst="rect">
                <a:avLst/>
              </a:prstGeom>
              <a:noFill/>
              <a:ln w="9525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G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óc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ngoài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=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góc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trong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đối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diện</a:t>
                </a:r>
                <a:endParaRPr lang="en-US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  <m:t>𝑯𝑫𝑲</m:t>
                        </m:r>
                      </m:e>
                    </m:acc>
                  </m:oMath>
                </a14:m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549" y="3925125"/>
                <a:ext cx="1740133" cy="930768"/>
              </a:xfrm>
              <a:prstGeom prst="rect">
                <a:avLst/>
              </a:prstGeom>
              <a:blipFill rotWithShape="1">
                <a:blip r:embed="rId3"/>
                <a:stretch>
                  <a:fillRect t="-2581" r="-14931" b="-9032"/>
                </a:stretch>
              </a:blipFill>
              <a:ln w="9525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4415966" y="2370068"/>
                <a:ext cx="2316274" cy="93076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ổng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bằng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180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𝑲𝑫𝑯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𝑯𝑴𝑲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180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0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966" y="2370068"/>
                <a:ext cx="2316274" cy="930768"/>
              </a:xfrm>
              <a:prstGeom prst="rect">
                <a:avLst/>
              </a:prstGeom>
              <a:blipFill rotWithShape="1">
                <a:blip r:embed="rId4"/>
                <a:stretch>
                  <a:fillRect t="-2597" r="-18325" b="-974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7842" y="1431768"/>
            <a:ext cx="2278073" cy="9233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4 </a:t>
            </a:r>
            <a:r>
              <a:rPr lang="en-US" b="1" dirty="0" err="1">
                <a:solidFill>
                  <a:srgbClr val="0070C0"/>
                </a:solidFill>
              </a:rPr>
              <a:t>đỉnh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cách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đều</a:t>
            </a:r>
            <a:r>
              <a:rPr lang="en-US" b="1" dirty="0">
                <a:solidFill>
                  <a:srgbClr val="0070C0"/>
                </a:solidFill>
              </a:rPr>
              <a:t> 1 </a:t>
            </a:r>
            <a:r>
              <a:rPr lang="en-US" b="1" dirty="0" err="1">
                <a:solidFill>
                  <a:srgbClr val="0070C0"/>
                </a:solidFill>
              </a:rPr>
              <a:t>điểm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định</a:t>
            </a:r>
            <a:endParaRPr lang="en-US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OH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OD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OK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OM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985682" y="2819172"/>
            <a:ext cx="2430284" cy="1511718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2"/>
          </p:cNvCxnSpPr>
          <p:nvPr/>
        </p:nvCxnSpPr>
        <p:spPr>
          <a:xfrm flipH="1">
            <a:off x="4452372" y="3300836"/>
            <a:ext cx="1121731" cy="949638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7271800" y="2903790"/>
                <a:ext cx="1730860" cy="1510478"/>
              </a:xfrm>
              <a:prstGeom prst="rect">
                <a:avLst/>
              </a:prstGeom>
              <a:noFill/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Hai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đỉnh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kề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nhau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cùng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nhìn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1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cạnh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dưới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2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góc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bằng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nhau</a:t>
                </a:r>
                <a:endParaRPr lang="en-US" b="1" dirty="0" smtClean="0">
                  <a:ln>
                    <a:solidFill>
                      <a:srgbClr val="006600"/>
                    </a:solidFill>
                  </a:ln>
                  <a:solidFill>
                    <a:srgbClr val="00B050"/>
                  </a:solidFill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b="1" i="1" baseline="-2500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𝑯</m:t>
                        </m:r>
                      </m:e>
                    </m:acc>
                    <m:r>
                      <a:rPr lang="en-US" b="1" i="1" baseline="-2500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1800" y="2903790"/>
                <a:ext cx="1730860" cy="1510478"/>
              </a:xfrm>
              <a:prstGeom prst="rect">
                <a:avLst/>
              </a:prstGeom>
              <a:blipFill rotWithShape="1">
                <a:blip r:embed="rId5"/>
                <a:stretch>
                  <a:fillRect t="-1600" b="-3600"/>
                </a:stretch>
              </a:blipFill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3099814" y="815384"/>
            <a:ext cx="111125" cy="82550"/>
          </a:xfrm>
          <a:prstGeom prst="ellips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25142" y="810073"/>
            <a:ext cx="109537" cy="809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325873" y="795715"/>
            <a:ext cx="111125" cy="80963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859737" y="793281"/>
            <a:ext cx="111125" cy="809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45038" y="4189573"/>
            <a:ext cx="0" cy="936104"/>
          </a:xfrm>
          <a:prstGeom prst="line">
            <a:avLst/>
          </a:prstGeom>
          <a:ln w="3429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725142" y="5249288"/>
            <a:ext cx="1478901" cy="1060032"/>
            <a:chOff x="3725142" y="5249288"/>
            <a:chExt cx="1478901" cy="1060032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4087910" y="5249288"/>
              <a:ext cx="364462" cy="7013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725142" y="5950635"/>
              <a:ext cx="711856" cy="29851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52372" y="5950635"/>
              <a:ext cx="695692" cy="35868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452372" y="5734932"/>
              <a:ext cx="751671" cy="2157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9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9" grpId="1" animBg="1"/>
      <p:bldP spid="11" grpId="0" animBg="1"/>
      <p:bldP spid="15" grpId="0" animBg="1"/>
      <p:bldP spid="20" grpId="0" animBg="1"/>
      <p:bldP spid="45" grpId="0" animBg="1"/>
      <p:bldP spid="48" grpId="0" animBg="1"/>
      <p:bldP spid="50" grpId="0" animBg="1"/>
      <p:bldP spid="73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>
            <a:hlinkClick r:id="rId2" action="ppaction://hlinkpres?slideindex=1&amp;slidetitle=I. Ch÷a bµi tËp"/>
          </p:cNvPr>
          <p:cNvSpPr>
            <a:spLocks noChangeArrowheads="1" noChangeShapeType="1" noTextEdit="1"/>
          </p:cNvSpPr>
          <p:nvPr/>
        </p:nvSpPr>
        <p:spPr bwMode="auto">
          <a:xfrm>
            <a:off x="1119312" y="2524124"/>
            <a:ext cx="6955760" cy="15382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4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LUYỆN TẬP TỨ GIÁC  NỘI TIẾP</a:t>
            </a:r>
          </a:p>
        </p:txBody>
      </p:sp>
      <p:sp>
        <p:nvSpPr>
          <p:cNvPr id="3" name="WordArt 14">
            <a:hlinkClick r:id="rId2" action="ppaction://hlinkpres?slideindex=1&amp;slidetitle=I. Ch÷a bµi tËp"/>
          </p:cNvPr>
          <p:cNvSpPr>
            <a:spLocks noChangeArrowheads="1" noChangeShapeType="1" noTextEdit="1"/>
          </p:cNvSpPr>
          <p:nvPr/>
        </p:nvSpPr>
        <p:spPr bwMode="auto">
          <a:xfrm>
            <a:off x="1119312" y="1078706"/>
            <a:ext cx="1691456" cy="6629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4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HelvetInsH" pitchFamily="34" charset="0"/>
              </a:rPr>
              <a:t>TiÕt</a:t>
            </a:r>
            <a:r>
              <a:rPr lang="en-US" sz="1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HelvetInsH" pitchFamily="34" charset="0"/>
              </a:rPr>
              <a:t> 47: </a:t>
            </a:r>
          </a:p>
        </p:txBody>
      </p:sp>
    </p:spTree>
    <p:extLst>
      <p:ext uri="{BB962C8B-B14F-4D97-AF65-F5344CB8AC3E}">
        <p14:creationId xmlns:p14="http://schemas.microsoft.com/office/powerpoint/2010/main" val="15947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27087" y="651102"/>
            <a:ext cx="7273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ở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(O)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AB, AC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(O) (B</a:t>
            </a:r>
            <a:r>
              <a:rPr lang="en-US" sz="2400" dirty="0"/>
              <a:t>,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).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BC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 (M </a:t>
            </a:r>
            <a:r>
              <a:rPr lang="en-US" sz="2400" dirty="0" err="1"/>
              <a:t>khác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C). </a:t>
            </a:r>
            <a:r>
              <a:rPr lang="en-US" sz="2400" dirty="0" err="1"/>
              <a:t>Gọi</a:t>
            </a:r>
            <a:r>
              <a:rPr lang="en-US" sz="2400" dirty="0"/>
              <a:t> D, E, F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 </a:t>
            </a:r>
            <a:r>
              <a:rPr lang="en-US" sz="2400" dirty="0" err="1" smtClean="0"/>
              <a:t>trên</a:t>
            </a:r>
            <a:r>
              <a:rPr lang="en-US" sz="2400" dirty="0" smtClean="0"/>
              <a:t>  BC;  </a:t>
            </a:r>
            <a:r>
              <a:rPr lang="en-US" sz="2400" dirty="0"/>
              <a:t>AB</a:t>
            </a:r>
            <a:r>
              <a:rPr lang="en-US" sz="2400" dirty="0" smtClean="0"/>
              <a:t>;  AC.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11" y="2420888"/>
            <a:ext cx="6790665" cy="409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87" y="1095226"/>
            <a:ext cx="6339864" cy="382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622300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a) </a:t>
            </a:r>
            <a:r>
              <a:rPr lang="en-US" sz="2400" b="1" dirty="0" err="1">
                <a:solidFill>
                  <a:srgbClr val="FF0000"/>
                </a:solidFill>
              </a:rPr>
              <a:t>Chứng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 smtClean="0">
                <a:solidFill>
                  <a:srgbClr val="FF0000"/>
                </a:solidFill>
              </a:rPr>
              <a:t>tứ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giác</a:t>
            </a:r>
            <a:r>
              <a:rPr lang="en-US" sz="2400" b="1" dirty="0">
                <a:solidFill>
                  <a:srgbClr val="FF0000"/>
                </a:solidFill>
              </a:rPr>
              <a:t> BDME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76680" y="5101436"/>
            <a:ext cx="5616575" cy="1069203"/>
            <a:chOff x="1042366" y="1200379"/>
            <a:chExt cx="5616624" cy="1068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9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042366" y="1200379"/>
                  <a:ext cx="5616624" cy="1068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/>
                    <a:t>Ta </a:t>
                  </a:r>
                  <a:r>
                    <a:rPr lang="en-US" sz="2000" dirty="0" err="1"/>
                    <a:t>có</a:t>
                  </a:r>
                  <a:r>
                    <a:rPr lang="en-US" sz="2000" dirty="0"/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𝐵𝐸𝑀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= 90</a:t>
                  </a:r>
                  <a:r>
                    <a:rPr lang="en-US" sz="2000" baseline="30000" dirty="0"/>
                    <a:t>0 </a:t>
                  </a:r>
                  <a:r>
                    <a:rPr lang="en-US" sz="2000" dirty="0"/>
                    <a:t> (</a:t>
                  </a:r>
                  <a:r>
                    <a:rPr lang="en-US" sz="2000" dirty="0" err="1"/>
                    <a:t>gt</a:t>
                  </a:r>
                  <a:r>
                    <a:rPr lang="en-US" sz="2000" dirty="0"/>
                    <a:t>)	</a:t>
                  </a:r>
                </a:p>
                <a:p>
                  <a:pPr eaLnBrk="1" hangingPunct="1"/>
                  <a:r>
                    <a:rPr lang="en-US" sz="2000" dirty="0"/>
                    <a:t>           		           </a:t>
                  </a:r>
                  <a:r>
                    <a:rPr lang="en-US" sz="2000" dirty="0">
                      <a:sym typeface="Wingdings 3" pitchFamily="18" charset="2"/>
                    </a:rPr>
                    <a:t>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sym typeface="Wingdings 3" pitchFamily="18" charset="2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sym typeface="Wingdings 3" pitchFamily="18" charset="2"/>
                            </a:rPr>
                            <m:t>𝐵𝐸𝑀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+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𝐵𝐷𝑀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= 180</a:t>
                  </a:r>
                  <a:r>
                    <a:rPr lang="en-US" sz="2000" baseline="30000" dirty="0"/>
                    <a:t>0</a:t>
                  </a:r>
                  <a:r>
                    <a:rPr lang="en-US" sz="2000" dirty="0"/>
                    <a:t> </a:t>
                  </a:r>
                </a:p>
                <a:p>
                  <a:pPr eaLnBrk="1" hangingPunct="1"/>
                  <a:r>
                    <a:rPr lang="en-US" sz="2000" dirty="0"/>
                    <a:t>       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𝐵𝐷𝑀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= 90</a:t>
                  </a:r>
                  <a:r>
                    <a:rPr lang="en-US" sz="2000" baseline="30000" dirty="0"/>
                    <a:t>0 </a:t>
                  </a:r>
                  <a:r>
                    <a:rPr lang="en-US" sz="2000" dirty="0"/>
                    <a:t> (</a:t>
                  </a:r>
                  <a:r>
                    <a:rPr lang="en-US" sz="2000" dirty="0" err="1"/>
                    <a:t>gt</a:t>
                  </a:r>
                  <a:r>
                    <a:rPr lang="en-US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7198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2366" y="1200379"/>
                  <a:ext cx="5616624" cy="106849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94" t="-3429" r="-109" b="-68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ight Brace 3"/>
            <p:cNvSpPr/>
            <p:nvPr/>
          </p:nvSpPr>
          <p:spPr>
            <a:xfrm>
              <a:off x="3419668" y="1440096"/>
              <a:ext cx="144463" cy="64568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sp>
        <p:nvSpPr>
          <p:cNvPr id="3118" name="TextBox 3117"/>
          <p:cNvSpPr txBox="1">
            <a:spLocks noChangeArrowheads="1"/>
          </p:cNvSpPr>
          <p:nvPr/>
        </p:nvSpPr>
        <p:spPr bwMode="auto">
          <a:xfrm>
            <a:off x="719821" y="6170639"/>
            <a:ext cx="825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ym typeface="Wingdings 3" pitchFamily="18" charset="2"/>
              </a:rPr>
              <a:t></a:t>
            </a:r>
            <a:r>
              <a:rPr lang="en-US" sz="2400" dirty="0" err="1">
                <a:sym typeface="Wingdings 3" pitchFamily="18" charset="2"/>
              </a:rPr>
              <a:t>Tứ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giác</a:t>
            </a:r>
            <a:r>
              <a:rPr lang="en-US" sz="2400" dirty="0">
                <a:sym typeface="Wingdings 3" pitchFamily="18" charset="2"/>
              </a:rPr>
              <a:t> BDME </a:t>
            </a:r>
            <a:r>
              <a:rPr lang="en-US" sz="2400" dirty="0" err="1">
                <a:sym typeface="Wingdings 3" pitchFamily="18" charset="2"/>
              </a:rPr>
              <a:t>nội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tiếp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đường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tròn</a:t>
            </a:r>
            <a:r>
              <a:rPr lang="en-US" sz="2400" dirty="0">
                <a:sym typeface="Wingdings 3" pitchFamily="18" charset="2"/>
              </a:rPr>
              <a:t> (</a:t>
            </a:r>
            <a:r>
              <a:rPr lang="en-US" sz="2400" dirty="0" err="1">
                <a:sym typeface="Wingdings 3" pitchFamily="18" charset="2"/>
              </a:rPr>
              <a:t>tổng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hai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góc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đối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 err="1">
                <a:sym typeface="Wingdings 3" pitchFamily="18" charset="2"/>
              </a:rPr>
              <a:t>bằng</a:t>
            </a:r>
            <a:r>
              <a:rPr lang="en-US" sz="2400" dirty="0">
                <a:sym typeface="Wingdings 3" pitchFamily="18" charset="2"/>
              </a:rPr>
              <a:t> </a:t>
            </a:r>
            <a:r>
              <a:rPr lang="en-US" sz="2400" dirty="0"/>
              <a:t>180</a:t>
            </a:r>
            <a:r>
              <a:rPr lang="en-US" sz="2400" baseline="30000" dirty="0"/>
              <a:t>0</a:t>
            </a:r>
            <a:r>
              <a:rPr lang="en-US" sz="2400" dirty="0"/>
              <a:t>) </a:t>
            </a:r>
          </a:p>
          <a:p>
            <a:pPr eaLnBrk="1" hangingPunct="1"/>
            <a:endParaRPr lang="en-US" sz="2400" dirty="0"/>
          </a:p>
        </p:txBody>
      </p:sp>
      <p:sp>
        <p:nvSpPr>
          <p:cNvPr id="3119" name="Oval 3118"/>
          <p:cNvSpPr/>
          <p:nvPr/>
        </p:nvSpPr>
        <p:spPr>
          <a:xfrm>
            <a:off x="1476375" y="254000"/>
            <a:ext cx="158750" cy="87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781175" y="273050"/>
            <a:ext cx="158750" cy="87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076325" y="292100"/>
            <a:ext cx="158750" cy="87313"/>
          </a:xfrm>
          <a:prstGeom prst="ellips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15" name="Group 3114"/>
          <p:cNvGrpSpPr>
            <a:grpSpLocks/>
          </p:cNvGrpSpPr>
          <p:nvPr/>
        </p:nvGrpSpPr>
        <p:grpSpPr bwMode="auto">
          <a:xfrm>
            <a:off x="3290034" y="1347251"/>
            <a:ext cx="4298950" cy="3311745"/>
            <a:chOff x="2202087" y="2788673"/>
            <a:chExt cx="4299087" cy="3313041"/>
          </a:xfrm>
        </p:grpSpPr>
        <p:cxnSp>
          <p:nvCxnSpPr>
            <p:cNvPr id="3108" name="Straight Connector 3107"/>
            <p:cNvCxnSpPr/>
            <p:nvPr/>
          </p:nvCxnSpPr>
          <p:spPr>
            <a:xfrm flipH="1">
              <a:off x="2202087" y="2801377"/>
              <a:ext cx="771551" cy="1647418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/>
            <p:cNvCxnSpPr/>
            <p:nvPr/>
          </p:nvCxnSpPr>
          <p:spPr>
            <a:xfrm>
              <a:off x="2214787" y="4396199"/>
              <a:ext cx="762836" cy="1705515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/>
            <p:cNvCxnSpPr/>
            <p:nvPr/>
          </p:nvCxnSpPr>
          <p:spPr>
            <a:xfrm flipV="1">
              <a:off x="2986337" y="4448795"/>
              <a:ext cx="3492611" cy="1629254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4" name="Straight Connector 3113"/>
            <p:cNvCxnSpPr/>
            <p:nvPr/>
          </p:nvCxnSpPr>
          <p:spPr>
            <a:xfrm flipH="1" flipV="1">
              <a:off x="2986337" y="2788673"/>
              <a:ext cx="3514837" cy="1660122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Group 3077"/>
          <p:cNvGrpSpPr>
            <a:grpSpLocks/>
          </p:cNvGrpSpPr>
          <p:nvPr/>
        </p:nvGrpSpPr>
        <p:grpSpPr bwMode="auto">
          <a:xfrm rot="229530">
            <a:off x="4002011" y="1321842"/>
            <a:ext cx="1649782" cy="2014642"/>
            <a:chOff x="2737420" y="2696557"/>
            <a:chExt cx="1650328" cy="2014385"/>
          </a:xfrm>
        </p:grpSpPr>
        <p:cxnSp>
          <p:nvCxnSpPr>
            <p:cNvPr id="60" name="Straight Connector 59"/>
            <p:cNvCxnSpPr/>
            <p:nvPr/>
          </p:nvCxnSpPr>
          <p:spPr>
            <a:xfrm rot="21370470">
              <a:off x="2791926" y="2786153"/>
              <a:ext cx="1" cy="192478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1370470">
              <a:off x="2864562" y="4663116"/>
              <a:ext cx="991286" cy="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" name="Straight Connector 3071"/>
            <p:cNvCxnSpPr/>
            <p:nvPr/>
          </p:nvCxnSpPr>
          <p:spPr>
            <a:xfrm rot="21370470" flipV="1">
              <a:off x="3835674" y="3462004"/>
              <a:ext cx="552074" cy="116158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Straight Connector 3075"/>
            <p:cNvCxnSpPr/>
            <p:nvPr/>
          </p:nvCxnSpPr>
          <p:spPr>
            <a:xfrm rot="21370470" flipH="1" flipV="1">
              <a:off x="2737420" y="2696557"/>
              <a:ext cx="1610121" cy="80129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9" name="Group 3088"/>
          <p:cNvGrpSpPr>
            <a:grpSpLocks/>
          </p:cNvGrpSpPr>
          <p:nvPr/>
        </p:nvGrpSpPr>
        <p:grpSpPr bwMode="auto">
          <a:xfrm>
            <a:off x="4042528" y="3262490"/>
            <a:ext cx="1390630" cy="1396506"/>
            <a:chOff x="2697853" y="4590589"/>
            <a:chExt cx="1390083" cy="1398294"/>
          </a:xfrm>
        </p:grpSpPr>
        <p:cxnSp>
          <p:nvCxnSpPr>
            <p:cNvPr id="3080" name="Straight Connector 3079"/>
            <p:cNvCxnSpPr/>
            <p:nvPr/>
          </p:nvCxnSpPr>
          <p:spPr>
            <a:xfrm>
              <a:off x="2697853" y="4590589"/>
              <a:ext cx="1019349" cy="23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/>
            <p:cNvCxnSpPr/>
            <p:nvPr/>
          </p:nvCxnSpPr>
          <p:spPr>
            <a:xfrm>
              <a:off x="3717202" y="4592973"/>
              <a:ext cx="370734" cy="74114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/>
            <p:cNvCxnSpPr/>
            <p:nvPr/>
          </p:nvCxnSpPr>
          <p:spPr>
            <a:xfrm flipH="1">
              <a:off x="2710547" y="5334118"/>
              <a:ext cx="1377389" cy="6547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/>
            <p:cNvCxnSpPr/>
            <p:nvPr/>
          </p:nvCxnSpPr>
          <p:spPr>
            <a:xfrm flipV="1">
              <a:off x="2697853" y="4601129"/>
              <a:ext cx="12693" cy="1387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6" name="Group 3105"/>
          <p:cNvGrpSpPr>
            <a:grpSpLocks/>
          </p:cNvGrpSpPr>
          <p:nvPr/>
        </p:nvGrpSpPr>
        <p:grpSpPr bwMode="auto">
          <a:xfrm>
            <a:off x="5092758" y="2092776"/>
            <a:ext cx="2457448" cy="1912292"/>
            <a:chOff x="3943077" y="3236003"/>
            <a:chExt cx="2457499" cy="1912211"/>
          </a:xfrm>
        </p:grpSpPr>
        <p:cxnSp>
          <p:nvCxnSpPr>
            <p:cNvPr id="3091" name="Straight Connector 3090"/>
            <p:cNvCxnSpPr/>
            <p:nvPr/>
          </p:nvCxnSpPr>
          <p:spPr>
            <a:xfrm>
              <a:off x="4485893" y="3236003"/>
              <a:ext cx="1914682" cy="91390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/>
            <p:cNvCxnSpPr/>
            <p:nvPr/>
          </p:nvCxnSpPr>
          <p:spPr>
            <a:xfrm flipH="1">
              <a:off x="4266932" y="4149915"/>
              <a:ext cx="2133644" cy="99829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/>
            <p:cNvCxnSpPr/>
            <p:nvPr/>
          </p:nvCxnSpPr>
          <p:spPr>
            <a:xfrm flipH="1" flipV="1">
              <a:off x="3943077" y="4395354"/>
              <a:ext cx="323855" cy="75286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/>
            <p:nvPr/>
          </p:nvCxnSpPr>
          <p:spPr>
            <a:xfrm flipV="1">
              <a:off x="3946250" y="3266482"/>
              <a:ext cx="539643" cy="1136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7172" grpId="0"/>
      <p:bldP spid="3118" grpId="0"/>
      <p:bldP spid="3119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4128" r="11875" b="14722"/>
          <a:stretch/>
        </p:blipFill>
        <p:spPr bwMode="auto">
          <a:xfrm>
            <a:off x="1617982" y="882328"/>
            <a:ext cx="5569673" cy="330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rc 15"/>
          <p:cNvSpPr/>
          <p:nvPr/>
        </p:nvSpPr>
        <p:spPr bwMode="auto">
          <a:xfrm rot="6762970">
            <a:off x="3881040" y="1060187"/>
            <a:ext cx="374650" cy="355600"/>
          </a:xfrm>
          <a:prstGeom prst="arc">
            <a:avLst>
              <a:gd name="adj1" fmla="val 184118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rc 24"/>
          <p:cNvSpPr/>
          <p:nvPr/>
        </p:nvSpPr>
        <p:spPr bwMode="auto">
          <a:xfrm rot="2107967">
            <a:off x="3558496" y="2283731"/>
            <a:ext cx="725487" cy="887412"/>
          </a:xfrm>
          <a:prstGeom prst="arc">
            <a:avLst>
              <a:gd name="adj1" fmla="val 2014012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20" name="TextBox 29"/>
          <p:cNvSpPr txBox="1">
            <a:spLocks noChangeArrowheads="1"/>
          </p:cNvSpPr>
          <p:nvPr/>
        </p:nvSpPr>
        <p:spPr bwMode="auto">
          <a:xfrm>
            <a:off x="3984560" y="1360132"/>
            <a:ext cx="132885" cy="3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21" name="TextBox 36"/>
          <p:cNvSpPr txBox="1">
            <a:spLocks noChangeArrowheads="1"/>
          </p:cNvSpPr>
          <p:nvPr/>
        </p:nvSpPr>
        <p:spPr bwMode="auto">
          <a:xfrm>
            <a:off x="4316879" y="2723398"/>
            <a:ext cx="132885" cy="3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938" y="622300"/>
            <a:ext cx="6624637" cy="368300"/>
            <a:chOff x="261938" y="622300"/>
            <a:chExt cx="6624637" cy="368300"/>
          </a:xfrm>
        </p:grpSpPr>
        <p:sp>
          <p:nvSpPr>
            <p:cNvPr id="8198" name="TextBox 2"/>
            <p:cNvSpPr txBox="1">
              <a:spLocks noChangeArrowheads="1"/>
            </p:cNvSpPr>
            <p:nvPr/>
          </p:nvSpPr>
          <p:spPr bwMode="auto">
            <a:xfrm>
              <a:off x="261938" y="622300"/>
              <a:ext cx="66246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b) </a:t>
              </a:r>
              <a:r>
                <a:rPr lang="en-US" b="1" dirty="0" err="1">
                  <a:solidFill>
                    <a:srgbClr val="FF0000"/>
                  </a:solidFill>
                </a:rPr>
                <a:t>Chứng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minh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rằng</a:t>
              </a:r>
              <a:r>
                <a:rPr lang="en-US" b="1" dirty="0" smtClean="0">
                  <a:solidFill>
                    <a:srgbClr val="FF0000"/>
                  </a:solidFill>
                </a:rPr>
                <a:t>: </a:t>
              </a:r>
              <a:r>
                <a:rPr lang="en-US" b="1" dirty="0">
                  <a:solidFill>
                    <a:srgbClr val="FF0000"/>
                  </a:solidFill>
                </a:rPr>
                <a:t>DBM = MDF </a:t>
              </a:r>
            </a:p>
          </p:txBody>
        </p:sp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397125" y="633413"/>
              <a:ext cx="344488" cy="71437"/>
              <a:chOff x="1634737" y="1014476"/>
              <a:chExt cx="344975" cy="72008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1634737" y="1014476"/>
                <a:ext cx="171692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806429" y="1014476"/>
                <a:ext cx="173283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0" name="Group 10"/>
            <p:cNvGrpSpPr>
              <a:grpSpLocks/>
            </p:cNvGrpSpPr>
            <p:nvPr/>
          </p:nvGrpSpPr>
          <p:grpSpPr bwMode="auto">
            <a:xfrm>
              <a:off x="3054985" y="646113"/>
              <a:ext cx="344488" cy="71437"/>
              <a:chOff x="1634737" y="1014476"/>
              <a:chExt cx="344975" cy="7200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634737" y="1014476"/>
                <a:ext cx="171692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06429" y="1014476"/>
                <a:ext cx="173283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-870887">
            <a:off x="3707805" y="3595757"/>
            <a:ext cx="758174" cy="939800"/>
            <a:chOff x="2835069" y="3599565"/>
            <a:chExt cx="757637" cy="940113"/>
          </a:xfrm>
        </p:grpSpPr>
        <p:sp>
          <p:nvSpPr>
            <p:cNvPr id="33" name="Arc 32"/>
            <p:cNvSpPr/>
            <p:nvPr/>
          </p:nvSpPr>
          <p:spPr>
            <a:xfrm rot="19897942">
              <a:off x="2835069" y="3599565"/>
              <a:ext cx="720215" cy="940113"/>
            </a:xfrm>
            <a:prstGeom prst="arc">
              <a:avLst>
                <a:gd name="adj1" fmla="val 20140124"/>
                <a:gd name="adj2" fmla="val 42779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3" name="TextBox 35"/>
            <p:cNvSpPr txBox="1">
              <a:spLocks noChangeArrowheads="1"/>
            </p:cNvSpPr>
            <p:nvPr/>
          </p:nvSpPr>
          <p:spPr bwMode="auto">
            <a:xfrm>
              <a:off x="3460767" y="3607241"/>
              <a:ext cx="131939" cy="3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05" name="TextBox 1"/>
              <p:cNvSpPr txBox="1">
                <a:spLocks noChangeArrowheads="1"/>
              </p:cNvSpPr>
              <p:nvPr/>
            </p:nvSpPr>
            <p:spPr bwMode="auto">
              <a:xfrm>
                <a:off x="827088" y="4146552"/>
                <a:ext cx="7935912" cy="67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Chứng</a:t>
                </a:r>
                <a:r>
                  <a:rPr lang="en-US" dirty="0"/>
                  <a:t> minh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a</a:t>
                </a:r>
              </a:p>
              <a:p>
                <a:pPr eaLnBrk="1" hangingPunct="1"/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DMFC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𝐶𝐷𝑀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𝐶𝐹𝑀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180</a:t>
                </a:r>
                <a:r>
                  <a:rPr lang="en-US" baseline="30000" dirty="0"/>
                  <a:t>0 </a:t>
                </a:r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820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4146552"/>
                <a:ext cx="7935912" cy="679481"/>
              </a:xfrm>
              <a:prstGeom prst="rect">
                <a:avLst/>
              </a:prstGeom>
              <a:blipFill rotWithShape="1">
                <a:blip r:embed="rId3"/>
                <a:stretch>
                  <a:fillRect l="-691" t="-4464" b="-9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67506" r="17188" b="23073"/>
          <a:stretch>
            <a:fillRect/>
          </a:stretch>
        </p:blipFill>
        <p:spPr bwMode="auto">
          <a:xfrm>
            <a:off x="703898" y="5661248"/>
            <a:ext cx="53911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25740" y="570230"/>
            <a:ext cx="761484" cy="1010228"/>
            <a:chOff x="3695345" y="1669355"/>
            <a:chExt cx="841372" cy="870925"/>
          </a:xfrm>
        </p:grpSpPr>
        <p:grpSp>
          <p:nvGrpSpPr>
            <p:cNvPr id="37" name="Group 1"/>
            <p:cNvGrpSpPr>
              <a:grpSpLocks/>
            </p:cNvGrpSpPr>
            <p:nvPr/>
          </p:nvGrpSpPr>
          <p:grpSpPr bwMode="auto">
            <a:xfrm>
              <a:off x="3695345" y="1669355"/>
              <a:ext cx="841372" cy="870925"/>
              <a:chOff x="3416524" y="1101307"/>
              <a:chExt cx="625125" cy="642553"/>
            </a:xfrm>
          </p:grpSpPr>
          <p:sp>
            <p:nvSpPr>
              <p:cNvPr id="39" name="Arc 38"/>
              <p:cNvSpPr/>
              <p:nvPr/>
            </p:nvSpPr>
            <p:spPr>
              <a:xfrm rot="4484661">
                <a:off x="3485471" y="1032360"/>
                <a:ext cx="487231" cy="625125"/>
              </a:xfrm>
              <a:prstGeom prst="arc">
                <a:avLst>
                  <a:gd name="adj1" fmla="val 19900274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23"/>
              <p:cNvSpPr txBox="1">
                <a:spLocks noChangeArrowheads="1"/>
              </p:cNvSpPr>
              <p:nvPr/>
            </p:nvSpPr>
            <p:spPr bwMode="auto">
              <a:xfrm>
                <a:off x="3847459" y="1508947"/>
                <a:ext cx="131939" cy="234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2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 bwMode="auto">
            <a:xfrm>
              <a:off x="4279590" y="2257026"/>
              <a:ext cx="61557" cy="66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39607" y="3459793"/>
            <a:ext cx="819378" cy="953703"/>
            <a:chOff x="3538253" y="4905304"/>
            <a:chExt cx="842962" cy="965392"/>
          </a:xfrm>
        </p:grpSpPr>
        <p:grpSp>
          <p:nvGrpSpPr>
            <p:cNvPr id="44" name="Group 6"/>
            <p:cNvGrpSpPr>
              <a:grpSpLocks/>
            </p:cNvGrpSpPr>
            <p:nvPr/>
          </p:nvGrpSpPr>
          <p:grpSpPr bwMode="auto">
            <a:xfrm>
              <a:off x="3538253" y="4905304"/>
              <a:ext cx="842962" cy="965392"/>
              <a:chOff x="3299797" y="3556184"/>
              <a:chExt cx="626304" cy="712246"/>
            </a:xfrm>
          </p:grpSpPr>
          <p:sp>
            <p:nvSpPr>
              <p:cNvPr id="46" name="Arc 45"/>
              <p:cNvSpPr/>
              <p:nvPr/>
            </p:nvSpPr>
            <p:spPr>
              <a:xfrm rot="18456361">
                <a:off x="3369333" y="3711663"/>
                <a:ext cx="487231" cy="626304"/>
              </a:xfrm>
              <a:prstGeom prst="arc">
                <a:avLst>
                  <a:gd name="adj1" fmla="val 19806880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Box 21"/>
              <p:cNvSpPr txBox="1">
                <a:spLocks noChangeArrowheads="1"/>
              </p:cNvSpPr>
              <p:nvPr/>
            </p:nvSpPr>
            <p:spPr bwMode="auto">
              <a:xfrm>
                <a:off x="3641111" y="3556184"/>
                <a:ext cx="131939" cy="27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2</a:t>
                </a:r>
              </a:p>
            </p:txBody>
          </p:sp>
        </p:grpSp>
        <p:cxnSp>
          <p:nvCxnSpPr>
            <p:cNvPr id="45" name="Straight Connector 44"/>
            <p:cNvCxnSpPr/>
            <p:nvPr/>
          </p:nvCxnSpPr>
          <p:spPr bwMode="auto">
            <a:xfrm flipH="1">
              <a:off x="4081137" y="5191109"/>
              <a:ext cx="34925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673765" y="2364795"/>
            <a:ext cx="813228" cy="847725"/>
            <a:chOff x="3699165" y="3576895"/>
            <a:chExt cx="813228" cy="847725"/>
          </a:xfrm>
        </p:grpSpPr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3699165" y="3576895"/>
              <a:ext cx="813228" cy="847725"/>
              <a:chOff x="3430677" y="2553630"/>
              <a:chExt cx="604212" cy="625436"/>
            </a:xfrm>
          </p:grpSpPr>
          <p:sp>
            <p:nvSpPr>
              <p:cNvPr id="51" name="TextBox 16"/>
              <p:cNvSpPr txBox="1">
                <a:spLocks noChangeArrowheads="1"/>
              </p:cNvSpPr>
              <p:nvPr/>
            </p:nvSpPr>
            <p:spPr bwMode="auto">
              <a:xfrm>
                <a:off x="3902950" y="2611853"/>
                <a:ext cx="131939" cy="272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2</a:t>
                </a:r>
              </a:p>
            </p:txBody>
          </p:sp>
          <p:sp>
            <p:nvSpPr>
              <p:cNvPr id="52" name="Arc 51"/>
              <p:cNvSpPr/>
              <p:nvPr/>
            </p:nvSpPr>
            <p:spPr>
              <a:xfrm rot="198932">
                <a:off x="3430677" y="2553630"/>
                <a:ext cx="487126" cy="625436"/>
              </a:xfrm>
              <a:prstGeom prst="arc">
                <a:avLst>
                  <a:gd name="adj1" fmla="val 19146426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0" name="Straight Connector 49"/>
            <p:cNvCxnSpPr/>
            <p:nvPr/>
          </p:nvCxnSpPr>
          <p:spPr bwMode="auto">
            <a:xfrm flipH="1">
              <a:off x="4280713" y="3907918"/>
              <a:ext cx="143157" cy="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4013884" y="1759011"/>
            <a:ext cx="1366604" cy="10301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9663" y="6252020"/>
                <a:ext cx="5066582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Vậy: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𝐷𝐵𝑀</m:t>
                        </m:r>
                      </m:e>
                    </m:acc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𝑀𝐷𝐹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63" y="6252020"/>
                <a:ext cx="5066582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1083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79663" y="5282490"/>
            <a:ext cx="8501062" cy="388620"/>
            <a:chOff x="779663" y="5282490"/>
            <a:chExt cx="8501062" cy="388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9663" y="5282490"/>
                  <a:ext cx="8501062" cy="378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 smtClean="0"/>
                    <a:t> =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 smtClean="0"/>
                    <a:t> (</a:t>
                  </a:r>
                  <a:r>
                    <a:rPr lang="en-US" dirty="0" err="1" smtClean="0"/>
                    <a:t>góc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nội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tiếp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và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góc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tạo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bởi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tia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tiếp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tuyến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và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dây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cùng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chắn</a:t>
                  </a:r>
                  <a:r>
                    <a:rPr lang="en-US" dirty="0" smtClean="0"/>
                    <a:t>  CM </a:t>
                  </a:r>
                  <a:r>
                    <a:rPr lang="en-US" dirty="0" err="1" smtClean="0"/>
                    <a:t>của</a:t>
                  </a:r>
                  <a:r>
                    <a:rPr lang="en-US" dirty="0" smtClean="0"/>
                    <a:t> (O))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63" y="5282490"/>
                  <a:ext cx="8501062" cy="37875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46" t="-8065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18"/>
            <p:cNvSpPr/>
            <p:nvPr/>
          </p:nvSpPr>
          <p:spPr>
            <a:xfrm rot="19119506">
              <a:off x="7520384" y="5352526"/>
              <a:ext cx="447279" cy="31858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6100" y="4820246"/>
            <a:ext cx="5400600" cy="386678"/>
            <a:chOff x="1146100" y="4820246"/>
            <a:chExt cx="5400600" cy="386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46100" y="4820246"/>
                  <a:ext cx="5400600" cy="378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</m:oMath>
                  </a14:m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 smtClean="0"/>
                    <a:t> ( 2 </a:t>
                  </a:r>
                  <a:r>
                    <a:rPr lang="en-US" dirty="0" err="1" smtClean="0"/>
                    <a:t>góc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nội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tiếp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cùng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chắn</a:t>
                  </a:r>
                  <a:r>
                    <a:rPr lang="en-US" dirty="0" smtClean="0"/>
                    <a:t> MF)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100" y="4820246"/>
                  <a:ext cx="5400600" cy="37875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065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Arc 54"/>
            <p:cNvSpPr/>
            <p:nvPr/>
          </p:nvSpPr>
          <p:spPr>
            <a:xfrm rot="19119506">
              <a:off x="4287113" y="4888340"/>
              <a:ext cx="447279" cy="31858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5" grpId="0" animBg="1"/>
      <p:bldP spid="25" grpId="1" animBg="1"/>
      <p:bldP spid="25" grpId="2" animBg="1"/>
      <p:bldP spid="8220" grpId="0"/>
      <p:bldP spid="8221" grpId="0"/>
      <p:bldP spid="820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4" y="1355962"/>
            <a:ext cx="6932900" cy="421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62984" y="1700808"/>
            <a:ext cx="1181540" cy="3695381"/>
            <a:chOff x="3432784" y="1946851"/>
            <a:chExt cx="1181540" cy="3695381"/>
          </a:xfrm>
        </p:grpSpPr>
        <p:grpSp>
          <p:nvGrpSpPr>
            <p:cNvPr id="9237" name="Group 5"/>
            <p:cNvGrpSpPr>
              <a:grpSpLocks/>
            </p:cNvGrpSpPr>
            <p:nvPr/>
          </p:nvGrpSpPr>
          <p:grpSpPr bwMode="auto">
            <a:xfrm>
              <a:off x="3882992" y="4890448"/>
              <a:ext cx="617537" cy="751784"/>
              <a:chOff x="3533293" y="3591665"/>
              <a:chExt cx="458818" cy="554653"/>
            </a:xfrm>
          </p:grpSpPr>
          <p:sp>
            <p:nvSpPr>
              <p:cNvPr id="9253" name="TextBox 17"/>
              <p:cNvSpPr txBox="1">
                <a:spLocks noChangeArrowheads="1"/>
              </p:cNvSpPr>
              <p:nvPr/>
            </p:nvSpPr>
            <p:spPr bwMode="auto">
              <a:xfrm>
                <a:off x="3842551" y="3591665"/>
                <a:ext cx="131939" cy="3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" name="Arc 19"/>
              <p:cNvSpPr/>
              <p:nvPr/>
            </p:nvSpPr>
            <p:spPr>
              <a:xfrm rot="20917071">
                <a:off x="3533293" y="3787922"/>
                <a:ext cx="458818" cy="358396"/>
              </a:xfrm>
              <a:prstGeom prst="arc">
                <a:avLst>
                  <a:gd name="adj1" fmla="val 18411822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238" name="Group 18"/>
            <p:cNvGrpSpPr>
              <a:grpSpLocks/>
            </p:cNvGrpSpPr>
            <p:nvPr/>
          </p:nvGrpSpPr>
          <p:grpSpPr bwMode="auto">
            <a:xfrm>
              <a:off x="3928710" y="1946851"/>
              <a:ext cx="474662" cy="972033"/>
              <a:chOff x="3589907" y="1328526"/>
              <a:chExt cx="352665" cy="717148"/>
            </a:xfrm>
          </p:grpSpPr>
          <p:sp>
            <p:nvSpPr>
              <p:cNvPr id="15" name="Arc 14"/>
              <p:cNvSpPr/>
              <p:nvPr/>
            </p:nvSpPr>
            <p:spPr>
              <a:xfrm rot="6762970">
                <a:off x="3568888" y="1349545"/>
                <a:ext cx="394704" cy="352665"/>
              </a:xfrm>
              <a:prstGeom prst="arc">
                <a:avLst>
                  <a:gd name="adj1" fmla="val 18411822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52" name="TextBox 20"/>
              <p:cNvSpPr txBox="1">
                <a:spLocks noChangeArrowheads="1"/>
              </p:cNvSpPr>
              <p:nvPr/>
            </p:nvSpPr>
            <p:spPr bwMode="auto">
              <a:xfrm>
                <a:off x="3672911" y="1673674"/>
                <a:ext cx="131939" cy="3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9239" name="Group 4"/>
            <p:cNvGrpSpPr>
              <a:grpSpLocks/>
            </p:cNvGrpSpPr>
            <p:nvPr/>
          </p:nvGrpSpPr>
          <p:grpSpPr bwMode="auto">
            <a:xfrm>
              <a:off x="3432784" y="3291782"/>
              <a:ext cx="1181540" cy="1274763"/>
              <a:chOff x="3292092" y="2354522"/>
              <a:chExt cx="789542" cy="940497"/>
            </a:xfrm>
          </p:grpSpPr>
          <p:sp>
            <p:nvSpPr>
              <p:cNvPr id="16" name="Arc 15"/>
              <p:cNvSpPr/>
              <p:nvPr/>
            </p:nvSpPr>
            <p:spPr>
              <a:xfrm rot="2107967">
                <a:off x="3292090" y="2354521"/>
                <a:ext cx="720295" cy="940497"/>
              </a:xfrm>
              <a:prstGeom prst="arc">
                <a:avLst>
                  <a:gd name="adj1" fmla="val 20140124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50" name="TextBox 22"/>
              <p:cNvSpPr txBox="1">
                <a:spLocks noChangeArrowheads="1"/>
              </p:cNvSpPr>
              <p:nvPr/>
            </p:nvSpPr>
            <p:spPr bwMode="auto">
              <a:xfrm>
                <a:off x="3949695" y="2836697"/>
                <a:ext cx="131939" cy="3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000151" y="1314064"/>
            <a:ext cx="841374" cy="890800"/>
            <a:chOff x="3695351" y="1669357"/>
            <a:chExt cx="841374" cy="890800"/>
          </a:xfrm>
        </p:grpSpPr>
        <p:grpSp>
          <p:nvGrpSpPr>
            <p:cNvPr id="9242" name="Group 1"/>
            <p:cNvGrpSpPr>
              <a:grpSpLocks/>
            </p:cNvGrpSpPr>
            <p:nvPr/>
          </p:nvGrpSpPr>
          <p:grpSpPr bwMode="auto">
            <a:xfrm>
              <a:off x="3695351" y="1669357"/>
              <a:ext cx="841374" cy="890800"/>
              <a:chOff x="3416524" y="1101307"/>
              <a:chExt cx="625125" cy="657216"/>
            </a:xfrm>
          </p:grpSpPr>
          <p:sp>
            <p:nvSpPr>
              <p:cNvPr id="30" name="Arc 29"/>
              <p:cNvSpPr/>
              <p:nvPr/>
            </p:nvSpPr>
            <p:spPr>
              <a:xfrm rot="4484661">
                <a:off x="3485471" y="1032360"/>
                <a:ext cx="487231" cy="625125"/>
              </a:xfrm>
              <a:prstGeom prst="arc">
                <a:avLst>
                  <a:gd name="adj1" fmla="val 19146426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44" name="TextBox 23"/>
              <p:cNvSpPr txBox="1">
                <a:spLocks noChangeArrowheads="1"/>
              </p:cNvSpPr>
              <p:nvPr/>
            </p:nvSpPr>
            <p:spPr bwMode="auto">
              <a:xfrm>
                <a:off x="3773266" y="1486036"/>
                <a:ext cx="131939" cy="27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2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4263678" y="2196802"/>
              <a:ext cx="63500" cy="127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55942" y="4551848"/>
            <a:ext cx="842962" cy="965384"/>
            <a:chOff x="3585818" y="4884496"/>
            <a:chExt cx="842962" cy="965384"/>
          </a:xfrm>
        </p:grpSpPr>
        <p:grpSp>
          <p:nvGrpSpPr>
            <p:cNvPr id="9241" name="Group 6"/>
            <p:cNvGrpSpPr>
              <a:grpSpLocks/>
            </p:cNvGrpSpPr>
            <p:nvPr/>
          </p:nvGrpSpPr>
          <p:grpSpPr bwMode="auto">
            <a:xfrm>
              <a:off x="3585818" y="4884496"/>
              <a:ext cx="842962" cy="965384"/>
              <a:chOff x="3335140" y="3540840"/>
              <a:chExt cx="626304" cy="712242"/>
            </a:xfrm>
          </p:grpSpPr>
          <p:sp>
            <p:nvSpPr>
              <p:cNvPr id="31" name="Arc 30"/>
              <p:cNvSpPr/>
              <p:nvPr/>
            </p:nvSpPr>
            <p:spPr>
              <a:xfrm rot="18456361">
                <a:off x="3404676" y="3696315"/>
                <a:ext cx="487231" cy="626304"/>
              </a:xfrm>
              <a:prstGeom prst="arc">
                <a:avLst>
                  <a:gd name="adj1" fmla="val 19146426"/>
                  <a:gd name="adj2" fmla="val 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46" name="TextBox 21"/>
              <p:cNvSpPr txBox="1">
                <a:spLocks noChangeArrowheads="1"/>
              </p:cNvSpPr>
              <p:nvPr/>
            </p:nvSpPr>
            <p:spPr bwMode="auto">
              <a:xfrm>
                <a:off x="3648964" y="3540840"/>
                <a:ext cx="131939" cy="272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2</a:t>
                </a:r>
              </a:p>
            </p:txBody>
          </p:sp>
        </p:grpSp>
        <p:cxnSp>
          <p:nvCxnSpPr>
            <p:cNvPr id="53" name="Straight Connector 52"/>
            <p:cNvCxnSpPr/>
            <p:nvPr/>
          </p:nvCxnSpPr>
          <p:spPr bwMode="auto">
            <a:xfrm flipH="1">
              <a:off x="4096991" y="5165110"/>
              <a:ext cx="34925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LUYỆN TẬP TỨ GIÁC NỘI TIẾP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61938" y="495300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c) DE </a:t>
            </a:r>
            <a:r>
              <a:rPr lang="en-US" b="1" dirty="0" err="1">
                <a:solidFill>
                  <a:srgbClr val="FF0000"/>
                </a:solidFill>
              </a:rPr>
              <a:t>cắt</a:t>
            </a:r>
            <a:r>
              <a:rPr lang="en-US" b="1" dirty="0">
                <a:solidFill>
                  <a:srgbClr val="FF0000"/>
                </a:solidFill>
              </a:rPr>
              <a:t> BM </a:t>
            </a:r>
            <a:r>
              <a:rPr lang="en-US" b="1" dirty="0" err="1">
                <a:solidFill>
                  <a:srgbClr val="FF0000"/>
                </a:solidFill>
              </a:rPr>
              <a:t>tại</a:t>
            </a:r>
            <a:r>
              <a:rPr lang="en-US" b="1" dirty="0">
                <a:solidFill>
                  <a:srgbClr val="FF0000"/>
                </a:solidFill>
              </a:rPr>
              <a:t> H, 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      </a:t>
            </a:r>
          </a:p>
        </p:txBody>
      </p:sp>
      <p:grpSp>
        <p:nvGrpSpPr>
          <p:cNvPr id="1029" name="Group 1028"/>
          <p:cNvGrpSpPr>
            <a:grpSpLocks/>
          </p:cNvGrpSpPr>
          <p:nvPr/>
        </p:nvGrpSpPr>
        <p:grpSpPr bwMode="auto">
          <a:xfrm>
            <a:off x="4407526" y="3151162"/>
            <a:ext cx="1086802" cy="1039813"/>
            <a:chOff x="4246809" y="2950346"/>
            <a:chExt cx="1085887" cy="10399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246809" y="3547301"/>
              <a:ext cx="785151" cy="442953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4512" y="3572703"/>
              <a:ext cx="302957" cy="417551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 flipH="1" flipV="1">
              <a:off x="5029739" y="2950346"/>
              <a:ext cx="302957" cy="622357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H="1">
              <a:off x="4281706" y="2950346"/>
              <a:ext cx="775697" cy="596954"/>
            </a:xfrm>
            <a:prstGeom prst="line">
              <a:avLst/>
            </a:prstGeom>
            <a:ln w="5715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031615" y="3398559"/>
            <a:ext cx="900112" cy="511175"/>
            <a:chOff x="4875242" y="3255173"/>
            <a:chExt cx="900083" cy="511634"/>
          </a:xfrm>
        </p:grpSpPr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4875242" y="3255173"/>
              <a:ext cx="900083" cy="511634"/>
              <a:chOff x="4115978" y="2639963"/>
              <a:chExt cx="668744" cy="377474"/>
            </a:xfrm>
          </p:grpSpPr>
          <p:sp>
            <p:nvSpPr>
              <p:cNvPr id="9226" name="TextBox 25"/>
              <p:cNvSpPr txBox="1">
                <a:spLocks noChangeArrowheads="1"/>
              </p:cNvSpPr>
              <p:nvPr/>
            </p:nvSpPr>
            <p:spPr bwMode="auto">
              <a:xfrm>
                <a:off x="4115978" y="2639963"/>
                <a:ext cx="131939" cy="272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29" name="Arc 28"/>
              <p:cNvSpPr/>
              <p:nvPr/>
            </p:nvSpPr>
            <p:spPr>
              <a:xfrm rot="12499763">
                <a:off x="4274023" y="2714989"/>
                <a:ext cx="510699" cy="302448"/>
              </a:xfrm>
              <a:prstGeom prst="arc">
                <a:avLst>
                  <a:gd name="adj1" fmla="val 17474300"/>
                  <a:gd name="adj2" fmla="val 856102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 flipH="1" flipV="1">
              <a:off x="5057798" y="3429955"/>
              <a:ext cx="134934" cy="254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053036" y="3482389"/>
              <a:ext cx="1269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841433" y="40367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55898" y="29317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2084455" y="499531"/>
            <a:ext cx="178066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DF </a:t>
            </a:r>
            <a:r>
              <a:rPr lang="en-US" b="1" dirty="0" err="1">
                <a:solidFill>
                  <a:srgbClr val="FF0000"/>
                </a:solidFill>
              </a:rPr>
              <a:t>cắt</a:t>
            </a:r>
            <a:r>
              <a:rPr lang="en-US" b="1" dirty="0">
                <a:solidFill>
                  <a:srgbClr val="FF0000"/>
                </a:solidFill>
              </a:rPr>
              <a:t> CM </a:t>
            </a:r>
            <a:r>
              <a:rPr lang="en-US" b="1" dirty="0" err="1">
                <a:solidFill>
                  <a:srgbClr val="FF0000"/>
                </a:solidFill>
              </a:rPr>
              <a:t>tại</a:t>
            </a:r>
            <a:r>
              <a:rPr lang="en-US" b="1" dirty="0">
                <a:solidFill>
                  <a:srgbClr val="FF0000"/>
                </a:solidFill>
              </a:rPr>
              <a:t> K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482" y="879406"/>
            <a:ext cx="504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Chứng</a:t>
            </a:r>
            <a:r>
              <a:rPr lang="en-US" b="1" dirty="0" smtClean="0">
                <a:solidFill>
                  <a:srgbClr val="FF0000"/>
                </a:solidFill>
              </a:rPr>
              <a:t> minh </a:t>
            </a:r>
            <a:r>
              <a:rPr lang="en-US" b="1" dirty="0" err="1" smtClean="0">
                <a:solidFill>
                  <a:srgbClr val="FF0000"/>
                </a:solidFill>
              </a:rPr>
              <a:t>tứ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giác</a:t>
            </a:r>
            <a:r>
              <a:rPr lang="en-US" b="1" dirty="0" smtClean="0">
                <a:solidFill>
                  <a:srgbClr val="FF0000"/>
                </a:solidFill>
              </a:rPr>
              <a:t> DHMK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tiếp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88884" y="3311277"/>
            <a:ext cx="762430" cy="847725"/>
            <a:chOff x="3265924" y="3326517"/>
            <a:chExt cx="762430" cy="847725"/>
          </a:xfrm>
        </p:grpSpPr>
        <p:grpSp>
          <p:nvGrpSpPr>
            <p:cNvPr id="4" name="Group 3"/>
            <p:cNvGrpSpPr/>
            <p:nvPr/>
          </p:nvGrpSpPr>
          <p:grpSpPr>
            <a:xfrm>
              <a:off x="3265924" y="3326517"/>
              <a:ext cx="762430" cy="847725"/>
              <a:chOff x="3699166" y="3576895"/>
              <a:chExt cx="762430" cy="847725"/>
            </a:xfrm>
          </p:grpSpPr>
          <p:grpSp>
            <p:nvGrpSpPr>
              <p:cNvPr id="9240" name="Group 3"/>
              <p:cNvGrpSpPr>
                <a:grpSpLocks/>
              </p:cNvGrpSpPr>
              <p:nvPr/>
            </p:nvGrpSpPr>
            <p:grpSpPr bwMode="auto">
              <a:xfrm>
                <a:off x="3699166" y="3576895"/>
                <a:ext cx="762430" cy="847725"/>
                <a:chOff x="3430677" y="2553630"/>
                <a:chExt cx="566470" cy="625436"/>
              </a:xfrm>
            </p:grpSpPr>
            <p:sp>
              <p:nvSpPr>
                <p:cNvPr id="924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65208" y="2611853"/>
                  <a:ext cx="131939" cy="272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b="1"/>
                    <a:t>2</a:t>
                  </a:r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198932">
                  <a:off x="3430677" y="2553630"/>
                  <a:ext cx="487126" cy="625436"/>
                </a:xfrm>
                <a:prstGeom prst="arc">
                  <a:avLst>
                    <a:gd name="adj1" fmla="val 19146426"/>
                    <a:gd name="adj2" fmla="val 0"/>
                  </a:avLst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43" name="Straight Connector 42"/>
              <p:cNvCxnSpPr>
                <a:endCxn id="9247" idx="1"/>
              </p:cNvCxnSpPr>
              <p:nvPr/>
            </p:nvCxnSpPr>
            <p:spPr bwMode="auto">
              <a:xfrm flipH="1" flipV="1">
                <a:off x="4284015" y="3840477"/>
                <a:ext cx="134286" cy="93607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3842016" y="3683706"/>
              <a:ext cx="186338" cy="21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1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6" grpId="0"/>
      <p:bldP spid="6" grpId="1"/>
      <p:bldP spid="45" grpId="0"/>
      <p:bldP spid="45" grpId="1"/>
      <p:bldP spid="4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38889" r="66112" b="54060"/>
          <a:stretch>
            <a:fillRect/>
          </a:stretch>
        </p:blipFill>
        <p:spPr bwMode="auto">
          <a:xfrm>
            <a:off x="3076075" y="865995"/>
            <a:ext cx="1135488" cy="5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0" t="38889" r="49571" b="53442"/>
          <a:stretch>
            <a:fillRect/>
          </a:stretch>
        </p:blipFill>
        <p:spPr bwMode="auto">
          <a:xfrm>
            <a:off x="4979510" y="865994"/>
            <a:ext cx="994024" cy="5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3" t="38889" r="20155" b="53442"/>
          <a:stretch>
            <a:fillRect/>
          </a:stretch>
        </p:blipFill>
        <p:spPr bwMode="auto">
          <a:xfrm>
            <a:off x="6522043" y="865994"/>
            <a:ext cx="2632234" cy="56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t="31334" r="45312" b="27667"/>
          <a:stretch/>
        </p:blipFill>
        <p:spPr bwMode="auto">
          <a:xfrm>
            <a:off x="3500389" y="5009516"/>
            <a:ext cx="2583779" cy="182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ck Arc 6"/>
          <p:cNvSpPr/>
          <p:nvPr/>
        </p:nvSpPr>
        <p:spPr bwMode="auto">
          <a:xfrm rot="20695895" flipV="1">
            <a:off x="3999808" y="5358931"/>
            <a:ext cx="225481" cy="113209"/>
          </a:xfrm>
          <a:prstGeom prst="blockArc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 bwMode="auto">
          <a:xfrm rot="2279631" flipV="1">
            <a:off x="5029639" y="5781485"/>
            <a:ext cx="200647" cy="143475"/>
          </a:xfrm>
          <a:prstGeom prst="blockArc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 bwMode="auto">
          <a:xfrm rot="20695895" flipV="1">
            <a:off x="4027856" y="5270598"/>
            <a:ext cx="176112" cy="92074"/>
          </a:xfrm>
          <a:prstGeom prst="blockArc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119476" y="5309708"/>
            <a:ext cx="3364" cy="885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ck Arc 10"/>
          <p:cNvSpPr/>
          <p:nvPr/>
        </p:nvSpPr>
        <p:spPr bwMode="auto">
          <a:xfrm rot="14284946" flipV="1">
            <a:off x="5115987" y="6178050"/>
            <a:ext cx="176112" cy="92074"/>
          </a:xfrm>
          <a:prstGeom prst="blockArc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5204043" y="6196379"/>
            <a:ext cx="85632" cy="48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/>
          <p:cNvSpPr/>
          <p:nvPr/>
        </p:nvSpPr>
        <p:spPr bwMode="auto">
          <a:xfrm rot="8778999" flipV="1">
            <a:off x="4993326" y="6198487"/>
            <a:ext cx="182797" cy="76991"/>
          </a:xfrm>
          <a:prstGeom prst="blockArc">
            <a:avLst/>
          </a:prstGeom>
          <a:solidFill>
            <a:srgbClr val="9900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 bwMode="auto">
          <a:xfrm rot="8778999" flipV="1">
            <a:off x="5051902" y="6222058"/>
            <a:ext cx="135685" cy="54180"/>
          </a:xfrm>
          <a:prstGeom prst="blockArc">
            <a:avLst/>
          </a:prstGeom>
          <a:solidFill>
            <a:srgbClr val="9900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281998" y="6120972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998737" y="5835219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1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4087909" y="5419047"/>
            <a:ext cx="4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53147" y="4446344"/>
            <a:ext cx="2904708" cy="760978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03541" y="4855893"/>
            <a:ext cx="395079" cy="351429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5038" y="4390509"/>
            <a:ext cx="3439330" cy="465384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838161" y="4446344"/>
            <a:ext cx="406247" cy="409549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245549" y="3925125"/>
                <a:ext cx="1740133" cy="930768"/>
              </a:xfrm>
              <a:prstGeom prst="rect">
                <a:avLst/>
              </a:prstGeom>
              <a:noFill/>
              <a:ln w="9525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G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óc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ngoài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=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góc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trong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đối</a:t>
                </a:r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diện</a:t>
                </a:r>
                <a:endParaRPr lang="en-US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  <m:t>𝑯𝑫𝑲</m:t>
                        </m:r>
                      </m:e>
                    </m:acc>
                  </m:oMath>
                </a14:m>
                <a:r>
                  <a:rPr lang="en-US" b="1" dirty="0" smtClean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549" y="3925125"/>
                <a:ext cx="1740133" cy="930768"/>
              </a:xfrm>
              <a:prstGeom prst="rect">
                <a:avLst/>
              </a:prstGeom>
              <a:blipFill rotWithShape="1">
                <a:blip r:embed="rId4"/>
                <a:stretch>
                  <a:fillRect t="-2581" r="-14931" b="-9032"/>
                </a:stretch>
              </a:blipFill>
              <a:ln w="9525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4415965" y="2370068"/>
                <a:ext cx="2300991" cy="93076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ổng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bằng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180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𝑲𝑫𝑯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𝑯𝑴𝑲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180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0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965" y="2370068"/>
                <a:ext cx="2300991" cy="930768"/>
              </a:xfrm>
              <a:prstGeom prst="rect">
                <a:avLst/>
              </a:prstGeom>
              <a:blipFill rotWithShape="1">
                <a:blip r:embed="rId5"/>
                <a:stretch>
                  <a:fillRect l="-526" t="-2597" r="-18421" b="-974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7842" y="1431768"/>
            <a:ext cx="2278073" cy="9233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Bốn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đỉnh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cách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đều</a:t>
            </a:r>
            <a:r>
              <a:rPr lang="en-US" b="1" dirty="0">
                <a:solidFill>
                  <a:srgbClr val="0070C0"/>
                </a:solidFill>
              </a:rPr>
              <a:t> 1 </a:t>
            </a:r>
            <a:r>
              <a:rPr lang="en-US" b="1" dirty="0" err="1">
                <a:solidFill>
                  <a:srgbClr val="0070C0"/>
                </a:solidFill>
              </a:rPr>
              <a:t>điểm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định</a:t>
            </a:r>
            <a:endParaRPr lang="en-US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OH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OD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OK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OM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985682" y="2819172"/>
            <a:ext cx="2451317" cy="1511718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41432" y="2355098"/>
            <a:ext cx="180020" cy="493210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2"/>
          </p:cNvCxnSpPr>
          <p:nvPr/>
        </p:nvCxnSpPr>
        <p:spPr>
          <a:xfrm flipH="1">
            <a:off x="4457855" y="3300836"/>
            <a:ext cx="1108606" cy="949638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931442" y="-54912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LUYỆN TẬP TỨ GIÁC NỘI TIẾP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440700" y="1359169"/>
            <a:ext cx="2552514" cy="57587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35794" y="1359169"/>
            <a:ext cx="144318" cy="5785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707904" y="1359169"/>
            <a:ext cx="1707108" cy="5758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45038" y="4189573"/>
            <a:ext cx="0" cy="936104"/>
          </a:xfrm>
          <a:prstGeom prst="line">
            <a:avLst/>
          </a:prstGeom>
          <a:ln w="3429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40697" y="1903526"/>
            <a:ext cx="1" cy="461963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7271800" y="2944056"/>
                <a:ext cx="1730860" cy="1510478"/>
              </a:xfrm>
              <a:prstGeom prst="rect">
                <a:avLst/>
              </a:prstGeom>
              <a:noFill/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Hai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đỉnh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kề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nhau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cùng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nhìn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1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cạnh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dưới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2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góc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bằng</a:t>
                </a:r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b="1" dirty="0" err="1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nhau</a:t>
                </a:r>
                <a:endParaRPr lang="en-US" b="1" dirty="0" smtClean="0">
                  <a:ln>
                    <a:solidFill>
                      <a:srgbClr val="006600"/>
                    </a:solidFill>
                  </a:ln>
                  <a:solidFill>
                    <a:srgbClr val="00B050"/>
                  </a:solidFill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b="1" i="1" baseline="-25000" smtClean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solidFill>
                                <a:srgbClr val="00660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𝑯</m:t>
                        </m:r>
                      </m:e>
                    </m:acc>
                    <m:r>
                      <a:rPr lang="en-US" b="1" i="1" baseline="-2500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n>
                      <a:solidFill>
                        <a:srgbClr val="006600"/>
                      </a:solidFill>
                    </a:ln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1800" y="2944056"/>
                <a:ext cx="1730860" cy="1510478"/>
              </a:xfrm>
              <a:prstGeom prst="rect">
                <a:avLst/>
              </a:prstGeom>
              <a:blipFill rotWithShape="1">
                <a:blip r:embed="rId6"/>
                <a:stretch>
                  <a:fillRect t="-1600" b="-3600"/>
                </a:stretch>
              </a:blipFill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5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922463" y="492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LUYỆN TẬP TỨ GIÁC NỘI TIẾP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07851" y="4005064"/>
            <a:ext cx="5688632" cy="2805631"/>
            <a:chOff x="1807851" y="4219101"/>
            <a:chExt cx="5688632" cy="259159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3" t="30000" r="22343" b="14444"/>
            <a:stretch>
              <a:fillRect/>
            </a:stretch>
          </p:blipFill>
          <p:spPr bwMode="auto">
            <a:xfrm>
              <a:off x="1807851" y="4219101"/>
              <a:ext cx="5688632" cy="259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ight Brace 3"/>
            <p:cNvSpPr/>
            <p:nvPr/>
          </p:nvSpPr>
          <p:spPr>
            <a:xfrm>
              <a:off x="6948264" y="4258973"/>
              <a:ext cx="288032" cy="103947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27382" r="15447" b="18571"/>
          <a:stretch/>
        </p:blipFill>
        <p:spPr bwMode="auto">
          <a:xfrm>
            <a:off x="1922463" y="633413"/>
            <a:ext cx="5514095" cy="336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G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TGNT</Template>
  <TotalTime>2878</TotalTime>
  <Words>456</Words>
  <Application>Microsoft Office PowerPoint</Application>
  <PresentationFormat>On-screen Show (4:3)</PresentationFormat>
  <Paragraphs>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.VnArabiaH</vt:lpstr>
      <vt:lpstr>Wingdings 3</vt:lpstr>
      <vt:lpstr>.VnHelvetInsH</vt:lpstr>
      <vt:lpstr>.VnMysticalH</vt:lpstr>
      <vt:lpstr>.VnBahamasBH</vt:lpstr>
      <vt:lpstr>Calibri</vt:lpstr>
      <vt:lpstr>Cambria Math</vt:lpstr>
      <vt:lpstr>Verdana</vt:lpstr>
      <vt:lpstr>Arial</vt:lpstr>
      <vt:lpstr>TGNT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bap</cp:lastModifiedBy>
  <cp:revision>266</cp:revision>
  <dcterms:created xsi:type="dcterms:W3CDTF">2015-01-10T05:39:07Z</dcterms:created>
  <dcterms:modified xsi:type="dcterms:W3CDTF">2016-10-29T03:58:04Z</dcterms:modified>
</cp:coreProperties>
</file>